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56" r:id="rId2"/>
    <p:sldId id="262" r:id="rId3"/>
    <p:sldId id="274" r:id="rId4"/>
    <p:sldId id="275" r:id="rId5"/>
    <p:sldId id="273" r:id="rId6"/>
    <p:sldId id="272" r:id="rId7"/>
    <p:sldId id="27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FF"/>
    <a:srgbClr val="6699FF"/>
    <a:srgbClr val="FF99CC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6" autoAdjust="0"/>
    <p:restoredTop sz="94660"/>
  </p:normalViewPr>
  <p:slideViewPr>
    <p:cSldViewPr snapToGrid="0">
      <p:cViewPr varScale="1">
        <p:scale>
          <a:sx n="69" d="100"/>
          <a:sy n="69" d="100"/>
        </p:scale>
        <p:origin x="2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408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9270BC-803B-4DD9-B04E-236152E49B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6EC538-DBDB-42F9-91CE-D733CF6A06A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0CD738-2664-47B1-94DD-91F53AA255CE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12A2BF-AAC6-4F38-B2E5-44C2A0031C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3651B2-478B-467D-AA63-A9AA38D45A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36E37C-8C0E-4D3E-9844-83DAFF634D7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30796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gif>
</file>

<file path=ppt/media/image16.jp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wo people in a garden&#10;&#10;Description automatically generated">
            <a:extLst>
              <a:ext uri="{FF2B5EF4-FFF2-40B4-BE49-F238E27FC236}">
                <a16:creationId xmlns:a16="http://schemas.microsoft.com/office/drawing/2014/main" id="{730F9386-AFF8-49CF-A5C9-B9E68F9CF9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4"/>
          <a:stretch/>
        </p:blipFill>
        <p:spPr>
          <a:xfrm>
            <a:off x="1" y="0"/>
            <a:ext cx="1230055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F32572-888E-4426-8855-B4A40343A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F92FF6-84A8-45AC-9A5B-439942511C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C62B2-EA14-4C80-A20D-7306008A0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6AA6-32FE-49C2-971B-3FEE1AE17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B24D03-CE0B-44EA-9298-809FA606A2E8}"/>
              </a:ext>
            </a:extLst>
          </p:cNvPr>
          <p:cNvSpPr/>
          <p:nvPr userDrawn="1"/>
        </p:nvSpPr>
        <p:spPr>
          <a:xfrm rot="5400000">
            <a:off x="2727419" y="-2727423"/>
            <a:ext cx="6858005" cy="1231284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2C572-C1F1-40D1-ABF5-6148ED410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1255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A6B5D-017E-4129-A191-E467CFC18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2409E-DC9E-4C15-AD02-FDB0BAC0E9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A602F-6F1D-454E-8654-F7C45B0C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92BF1-A4BB-4932-81F4-9630CD393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049D3-534A-4EA2-8EF2-9479F2437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047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58BE6-5E92-4BCC-90A3-D19A37FE35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3BA9AD-95A8-4F74-8889-9029A197E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3B19C-8273-4F3B-B2FD-B0A6E79ED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DA420-4574-4E82-B5F1-737F75FF5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96A60-D8AC-4731-99DB-FE0E9DD6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1285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3C51-73F2-46E2-BB90-FCCBC8BFB5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28550"/>
            <a:ext cx="10515600" cy="431738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96A4C-B13F-4D85-8FB0-E2F1D781A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8234" y="2723325"/>
            <a:ext cx="5495532" cy="141135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/>
            </a:lvl1pPr>
            <a:lvl2pPr marL="457200" indent="0" algn="ctr">
              <a:buFont typeface="Arial" panose="020B0604020202020204" pitchFamily="34" charset="0"/>
              <a:buNone/>
              <a:defRPr/>
            </a:lvl2pPr>
            <a:lvl3pPr marL="914400" indent="0" algn="ctr">
              <a:buFont typeface="Arial" panose="020B0604020202020204" pitchFamily="34" charset="0"/>
              <a:buNone/>
              <a:defRPr/>
            </a:lvl3pPr>
            <a:lvl4pPr marL="1371600" indent="0" algn="ctr">
              <a:buFont typeface="Arial" panose="020B0604020202020204" pitchFamily="34" charset="0"/>
              <a:buNone/>
              <a:defRPr/>
            </a:lvl4pPr>
            <a:lvl5pPr marL="1828800" indent="0" algn="ctr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3C56E-1272-416D-8DB9-4F751514D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180CB-333E-4820-9E2D-0E825B574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451BC-7456-4B7A-AD4A-AD36A3EC6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CBF0BA-5A46-4283-BC24-E6FE6D51AF62}"/>
              </a:ext>
            </a:extLst>
          </p:cNvPr>
          <p:cNvCxnSpPr>
            <a:cxnSpLocks/>
          </p:cNvCxnSpPr>
          <p:nvPr userDrawn="1"/>
        </p:nvCxnSpPr>
        <p:spPr>
          <a:xfrm>
            <a:off x="838200" y="852756"/>
            <a:ext cx="10596937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FE6B45-143D-4050-B67B-7A24EA836A4C}"/>
              </a:ext>
            </a:extLst>
          </p:cNvPr>
          <p:cNvCxnSpPr>
            <a:cxnSpLocks/>
          </p:cNvCxnSpPr>
          <p:nvPr userDrawn="1"/>
        </p:nvCxnSpPr>
        <p:spPr>
          <a:xfrm>
            <a:off x="172016" y="0"/>
            <a:ext cx="0" cy="6858000"/>
          </a:xfrm>
          <a:prstGeom prst="line">
            <a:avLst/>
          </a:prstGeom>
          <a:ln w="69850" cmpd="tri">
            <a:solidFill>
              <a:srgbClr val="2936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807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67347-8F0B-4852-92E3-D2C608D4C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C0D707-F6ED-4DF8-8898-B11FB75DE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830BB-9B34-4130-9D98-D45808524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0B162-5FA2-415D-A6DE-A12CA7856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397D8-71BE-45B7-9625-F556A4267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311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78A70-309D-4CFE-9873-186802FFB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E2252F-0E37-4C89-B6A4-857EFFFE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8D4725-E21A-4D6C-A985-7C786D284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71D186-B628-44B3-976A-040913D49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CF67D0-5800-4612-8F7E-9F1B23833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E709461-E7D0-4508-9D77-B4044C85A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28550"/>
            <a:ext cx="10515600" cy="431738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  <a:endParaRPr lang="en-AU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4DE689-514C-416F-B22F-3E43F8E92B1C}"/>
              </a:ext>
            </a:extLst>
          </p:cNvPr>
          <p:cNvCxnSpPr>
            <a:cxnSpLocks/>
          </p:cNvCxnSpPr>
          <p:nvPr userDrawn="1"/>
        </p:nvCxnSpPr>
        <p:spPr>
          <a:xfrm>
            <a:off x="838200" y="852756"/>
            <a:ext cx="10596937" cy="0"/>
          </a:xfrm>
          <a:prstGeom prst="line">
            <a:avLst/>
          </a:prstGeom>
          <a:ln w="1905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43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DA048-75D0-4B8B-9032-6A70567D2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1EC5F-2B75-4F5C-A1E6-783D28EFC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56598-ADDF-4B27-8159-54F5AFCD2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0191C5-3B4E-4735-BB86-1538CC72C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222CF1-BF0C-4EEB-8E7A-689852E5B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26A915-05D2-48EC-9AA0-067E50663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7E51BB-C3F7-48DE-813E-6F3C35199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E83C9C-D01F-46BF-9130-AC558C1DE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259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4E0D8-F461-4B63-B102-4B0228618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34A667-6A15-42CF-89DE-B03A574D0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0681A-18A7-4647-BB06-957F7D2C3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F3AE48-20E9-4415-9C92-A26C40A51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448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42F98E-2E04-475B-B198-03D972C7C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1747A5-7BFF-43C6-BDBD-F365A098E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9E4BF-8B15-4FD2-9316-CD352415F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6634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15E71-E87A-4F3E-81F8-79FED80EC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DD080-F171-4985-8A67-F43824621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0C0A1B-641E-46E7-BAC9-8A91EC9ED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5A9702-27BC-4937-845F-90B24EC17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155DD-3DFD-4CF2-9EE4-58A75B101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88FF1E-C741-48F1-9B39-DEC9489DF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0508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E4B6D-8295-4938-960D-2E66536D7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A6EB04-D24A-4AE2-AFC3-34381D318C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C911C-CAA9-434A-9D77-ABA0F331C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4182B-0550-471B-9DE0-DA7D20B19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5A38C-E50E-4162-A611-A8940973A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EDB103-F303-4686-AE11-F21BCDA2B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8227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4AFA1E-7D0A-44D7-9F8D-038B04563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85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7D980-EC72-4946-B732-FFD5C736E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5407B-33D8-4A0B-BDD1-AABFF84988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4725B-845C-4C14-9576-A0E787606370}" type="datetimeFigureOut">
              <a:rPr lang="en-AU" smtClean="0"/>
              <a:t>13/07/2019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0D7CA-2A0A-40F1-A834-0A2C7D76E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E86F7-293E-406B-8EFD-15C22788C2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553B3-80AE-4F1B-9AB6-6EACA3473D68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372D39D0-73B8-47BF-8380-C186E1ECFE2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8960" y="12721"/>
            <a:ext cx="1568576" cy="67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26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DD79C-18EF-4FDF-9008-0A0E21C1A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8001" y="1041400"/>
            <a:ext cx="9664557" cy="2253129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Talk</a:t>
            </a:r>
            <a:r>
              <a:rPr lang="en-AU" baseline="30000" dirty="0">
                <a:solidFill>
                  <a:schemeClr val="bg1"/>
                </a:solidFill>
              </a:rPr>
              <a:t>2</a:t>
            </a:r>
            <a:r>
              <a:rPr lang="en-AU" dirty="0">
                <a:solidFill>
                  <a:schemeClr val="bg1"/>
                </a:solidFill>
              </a:rPr>
              <a:t>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588F9-03C8-4DAC-B0FE-8B00CF458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Providing care – faster and better.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03362A-8D3D-4483-82E6-CB02319AE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880" y="5257800"/>
            <a:ext cx="1828800" cy="1828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E5703E-DFA6-4525-B965-F7DABC9FE431}"/>
              </a:ext>
            </a:extLst>
          </p:cNvPr>
          <p:cNvSpPr txBox="1"/>
          <p:nvPr/>
        </p:nvSpPr>
        <p:spPr>
          <a:xfrm>
            <a:off x="5308057" y="5257800"/>
            <a:ext cx="3513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i="1" dirty="0">
                <a:solidFill>
                  <a:schemeClr val="bg1"/>
                </a:solidFill>
              </a:rPr>
              <a:t>Hungry </a:t>
            </a:r>
            <a:r>
              <a:rPr lang="en-AU" i="1" dirty="0" err="1">
                <a:solidFill>
                  <a:schemeClr val="bg1"/>
                </a:solidFill>
              </a:rPr>
              <a:t>Hakkers</a:t>
            </a:r>
            <a:endParaRPr lang="en-AU" dirty="0">
              <a:solidFill>
                <a:schemeClr val="bg1"/>
              </a:solidFill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57617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A5509-EC66-4695-8CD1-27248318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we treat our elderly?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69A13-421E-4B97-A27F-83079653D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9411"/>
            <a:ext cx="10515600" cy="589548"/>
          </a:xfrm>
        </p:spPr>
        <p:txBody>
          <a:bodyPr>
            <a:normAutofit/>
          </a:bodyPr>
          <a:lstStyle/>
          <a:p>
            <a:r>
              <a:rPr lang="en-US" dirty="0"/>
              <a:t>Residential aged care is notorious for being:</a:t>
            </a:r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373112-46CF-4F30-B4BF-6C887117F3CD}"/>
              </a:ext>
            </a:extLst>
          </p:cNvPr>
          <p:cNvSpPr/>
          <p:nvPr/>
        </p:nvSpPr>
        <p:spPr>
          <a:xfrm>
            <a:off x="1019060" y="4979624"/>
            <a:ext cx="10384316" cy="11788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>
                <a:solidFill>
                  <a:schemeClr val="tx1"/>
                </a:solidFill>
              </a:rPr>
              <a:t>Nursing home patients need</a:t>
            </a:r>
            <a:r>
              <a:rPr lang="en-AU" sz="2800" b="1" dirty="0">
                <a:solidFill>
                  <a:schemeClr val="tx1"/>
                </a:solidFill>
              </a:rPr>
              <a:t> faster</a:t>
            </a:r>
            <a:r>
              <a:rPr lang="en-AU" sz="2800" dirty="0">
                <a:solidFill>
                  <a:schemeClr val="tx1"/>
                </a:solidFill>
              </a:rPr>
              <a:t> and </a:t>
            </a:r>
            <a:r>
              <a:rPr lang="en-AU" sz="2800" b="1" dirty="0">
                <a:solidFill>
                  <a:schemeClr val="tx1"/>
                </a:solidFill>
              </a:rPr>
              <a:t>better </a:t>
            </a:r>
            <a:r>
              <a:rPr lang="en-AU" sz="2800" dirty="0">
                <a:solidFill>
                  <a:schemeClr val="tx1"/>
                </a:solidFill>
              </a:rPr>
              <a:t>responses from staff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0064C8-1ECA-4137-AAFC-822690363B8B}"/>
              </a:ext>
            </a:extLst>
          </p:cNvPr>
          <p:cNvSpPr/>
          <p:nvPr/>
        </p:nvSpPr>
        <p:spPr>
          <a:xfrm>
            <a:off x="1729126" y="1994053"/>
            <a:ext cx="3641075" cy="1178805"/>
          </a:xfrm>
          <a:prstGeom prst="rect">
            <a:avLst/>
          </a:prstGeom>
          <a:solidFill>
            <a:srgbClr val="FF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Understaffed</a:t>
            </a:r>
          </a:p>
          <a:p>
            <a:pPr algn="ctr"/>
            <a:endParaRPr lang="en-A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04A41A-9F3F-43F0-AA98-8146E7DA459D}"/>
              </a:ext>
            </a:extLst>
          </p:cNvPr>
          <p:cNvSpPr/>
          <p:nvPr/>
        </p:nvSpPr>
        <p:spPr>
          <a:xfrm>
            <a:off x="1729125" y="3547013"/>
            <a:ext cx="3641075" cy="1178805"/>
          </a:xfrm>
          <a:prstGeom prst="rect">
            <a:avLst/>
          </a:prstGeom>
          <a:solidFill>
            <a:srgbClr val="66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Stressful</a:t>
            </a:r>
            <a:endParaRPr lang="en-AU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BB26B0-9A7F-4C5B-ACEE-B17B2FD76CA4}"/>
              </a:ext>
            </a:extLst>
          </p:cNvPr>
          <p:cNvSpPr/>
          <p:nvPr/>
        </p:nvSpPr>
        <p:spPr>
          <a:xfrm>
            <a:off x="6842868" y="3550241"/>
            <a:ext cx="3641075" cy="11788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black"/>
                </a:solidFill>
              </a:rPr>
              <a:t>Unaccommodating</a:t>
            </a:r>
            <a:endParaRPr lang="en-AU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B67102-526D-4CB9-9F3C-068544D8E8CE}"/>
              </a:ext>
            </a:extLst>
          </p:cNvPr>
          <p:cNvSpPr/>
          <p:nvPr/>
        </p:nvSpPr>
        <p:spPr>
          <a:xfrm>
            <a:off x="6842869" y="1994053"/>
            <a:ext cx="3641075" cy="11788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Slow</a:t>
            </a:r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9916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C5B8-DEB2-4218-9279-B689E45FB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Talk</a:t>
            </a:r>
            <a:r>
              <a:rPr lang="en-AU" baseline="30000" dirty="0"/>
              <a:t>2</a:t>
            </a:r>
            <a:r>
              <a:rPr lang="en-AU" dirty="0"/>
              <a:t>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6082B-5000-4816-8BD6-5988F9DAE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9990"/>
            <a:ext cx="10515599" cy="4860178"/>
          </a:xfrm>
        </p:spPr>
        <p:txBody>
          <a:bodyPr>
            <a:normAutofit/>
          </a:bodyPr>
          <a:lstStyle/>
          <a:p>
            <a:pPr algn="l"/>
            <a:r>
              <a:rPr lang="en-AU" dirty="0"/>
              <a:t>A tool for assistance and request calls for our loved ones in nursing homes.</a:t>
            </a:r>
          </a:p>
          <a:p>
            <a:pPr algn="l"/>
            <a:endParaRPr lang="en-AU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b="1" dirty="0"/>
              <a:t>Streamlines</a:t>
            </a:r>
            <a:r>
              <a:rPr lang="en-AU" dirty="0"/>
              <a:t> interactions and catering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b="1" dirty="0"/>
              <a:t>Provides</a:t>
            </a:r>
            <a:r>
              <a:rPr lang="en-AU" dirty="0"/>
              <a:t> faster response times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b="1" dirty="0"/>
              <a:t>Optimises</a:t>
            </a:r>
            <a:r>
              <a:rPr lang="en-AU" dirty="0"/>
              <a:t> patient prioritisation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b="1" dirty="0"/>
              <a:t>Reassures </a:t>
            </a:r>
            <a:r>
              <a:rPr lang="en-AU" dirty="0"/>
              <a:t>patients that they have been acknowledged</a:t>
            </a:r>
            <a:endParaRPr lang="en-AU" b="1" dirty="0"/>
          </a:p>
          <a:p>
            <a:pPr algn="l"/>
            <a:endParaRPr lang="en-AU" dirty="0"/>
          </a:p>
          <a:p>
            <a:pPr algn="l"/>
            <a:endParaRPr lang="en-AU" dirty="0"/>
          </a:p>
          <a:p>
            <a:pPr algn="l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4628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C4F3A-F241-455C-8C38-28CAAC787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Talk</a:t>
            </a:r>
            <a:r>
              <a:rPr lang="en-AU" baseline="30000" dirty="0"/>
              <a:t>2</a:t>
            </a:r>
            <a:r>
              <a:rPr lang="en-AU" dirty="0"/>
              <a:t>Us streamlines the Request Journey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BF187FD-295C-49C3-A6A4-9C609D66A1AD}"/>
              </a:ext>
            </a:extLst>
          </p:cNvPr>
          <p:cNvCxnSpPr>
            <a:cxnSpLocks/>
          </p:cNvCxnSpPr>
          <p:nvPr/>
        </p:nvCxnSpPr>
        <p:spPr>
          <a:xfrm>
            <a:off x="4172616" y="1406369"/>
            <a:ext cx="0" cy="5127995"/>
          </a:xfrm>
          <a:prstGeom prst="line">
            <a:avLst/>
          </a:prstGeom>
          <a:ln>
            <a:solidFill>
              <a:srgbClr val="A39F9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71820A-0FD0-4B5A-AC6C-DB7C3E22047E}"/>
              </a:ext>
            </a:extLst>
          </p:cNvPr>
          <p:cNvCxnSpPr>
            <a:cxnSpLocks/>
          </p:cNvCxnSpPr>
          <p:nvPr/>
        </p:nvCxnSpPr>
        <p:spPr>
          <a:xfrm>
            <a:off x="6343172" y="1406369"/>
            <a:ext cx="0" cy="5127995"/>
          </a:xfrm>
          <a:prstGeom prst="line">
            <a:avLst/>
          </a:prstGeom>
          <a:ln>
            <a:solidFill>
              <a:srgbClr val="A39F9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05AD6DD-2AC0-4051-BEEB-E1514CE86A2E}"/>
              </a:ext>
            </a:extLst>
          </p:cNvPr>
          <p:cNvCxnSpPr>
            <a:cxnSpLocks/>
          </p:cNvCxnSpPr>
          <p:nvPr/>
        </p:nvCxnSpPr>
        <p:spPr>
          <a:xfrm>
            <a:off x="8700818" y="1406370"/>
            <a:ext cx="0" cy="5127993"/>
          </a:xfrm>
          <a:prstGeom prst="line">
            <a:avLst/>
          </a:prstGeom>
          <a:ln>
            <a:solidFill>
              <a:srgbClr val="A39F9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30A50A57-06F5-48B1-8289-871A2798D876}"/>
              </a:ext>
            </a:extLst>
          </p:cNvPr>
          <p:cNvGrpSpPr/>
          <p:nvPr/>
        </p:nvGrpSpPr>
        <p:grpSpPr>
          <a:xfrm>
            <a:off x="838200" y="1406369"/>
            <a:ext cx="10887563" cy="4597735"/>
            <a:chOff x="981583" y="836177"/>
            <a:chExt cx="10887563" cy="459773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D644AC5-2D7F-46BE-985B-DDEDB9BE9100}"/>
                </a:ext>
              </a:extLst>
            </p:cNvPr>
            <p:cNvSpPr txBox="1"/>
            <p:nvPr/>
          </p:nvSpPr>
          <p:spPr>
            <a:xfrm>
              <a:off x="2593493" y="2629984"/>
              <a:ext cx="7667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800" dirty="0">
                  <a:solidFill>
                    <a:schemeClr val="bg1"/>
                  </a:solidFill>
                  <a:latin typeface="Abadi" panose="020B0604020104020204" pitchFamily="34" charset="0"/>
                </a:rPr>
                <a:t>Vaccine</a:t>
              </a:r>
            </a:p>
            <a:p>
              <a:pPr algn="ctr"/>
              <a:r>
                <a:rPr lang="en-AU" sz="800" dirty="0">
                  <a:solidFill>
                    <a:schemeClr val="bg1"/>
                  </a:solidFill>
                  <a:latin typeface="Abadi" panose="020B0604020104020204" pitchFamily="34" charset="0"/>
                </a:rPr>
                <a:t>Preventable</a:t>
              </a:r>
            </a:p>
            <a:p>
              <a:pPr algn="ctr"/>
              <a:r>
                <a:rPr lang="en-AU" sz="800" dirty="0">
                  <a:solidFill>
                    <a:schemeClr val="bg1"/>
                  </a:solidFill>
                  <a:latin typeface="Abadi" panose="020B0604020104020204" pitchFamily="34" charset="0"/>
                </a:rPr>
                <a:t>7.5%</a:t>
              </a: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E0093327-DAED-4006-8BDC-F02029B75F27}"/>
                </a:ext>
              </a:extLst>
            </p:cNvPr>
            <p:cNvSpPr/>
            <p:nvPr/>
          </p:nvSpPr>
          <p:spPr>
            <a:xfrm>
              <a:off x="2294465" y="836177"/>
              <a:ext cx="2113730" cy="418623"/>
            </a:xfrm>
            <a:custGeom>
              <a:avLst/>
              <a:gdLst>
                <a:gd name="connsiteX0" fmla="*/ 0 w 2367711"/>
                <a:gd name="connsiteY0" fmla="*/ 0 h 418623"/>
                <a:gd name="connsiteX1" fmla="*/ 2158400 w 2367711"/>
                <a:gd name="connsiteY1" fmla="*/ 0 h 418623"/>
                <a:gd name="connsiteX2" fmla="*/ 2367711 w 2367711"/>
                <a:gd name="connsiteY2" fmla="*/ 209312 h 418623"/>
                <a:gd name="connsiteX3" fmla="*/ 2158400 w 2367711"/>
                <a:gd name="connsiteY3" fmla="*/ 418623 h 418623"/>
                <a:gd name="connsiteX4" fmla="*/ 0 w 2367711"/>
                <a:gd name="connsiteY4" fmla="*/ 418623 h 418623"/>
                <a:gd name="connsiteX5" fmla="*/ 209312 w 2367711"/>
                <a:gd name="connsiteY5" fmla="*/ 209312 h 418623"/>
                <a:gd name="connsiteX6" fmla="*/ 0 w 2367711"/>
                <a:gd name="connsiteY6" fmla="*/ 0 h 41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7711" h="418623">
                  <a:moveTo>
                    <a:pt x="0" y="0"/>
                  </a:moveTo>
                  <a:lnTo>
                    <a:pt x="2158400" y="0"/>
                  </a:lnTo>
                  <a:lnTo>
                    <a:pt x="2367711" y="209312"/>
                  </a:lnTo>
                  <a:lnTo>
                    <a:pt x="2158400" y="418623"/>
                  </a:lnTo>
                  <a:lnTo>
                    <a:pt x="0" y="418623"/>
                  </a:lnTo>
                  <a:lnTo>
                    <a:pt x="209312" y="2093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66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322" tIns="25337" rIns="234648" bIns="25337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dirty="0">
                  <a:latin typeface="Abadi" panose="020B0604020104020204" pitchFamily="34" charset="0"/>
                </a:rPr>
                <a:t>Stage 1</a:t>
              </a: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F8FBA053-CD86-4BEB-AB69-3800F896C9C3}"/>
                </a:ext>
              </a:extLst>
            </p:cNvPr>
            <p:cNvSpPr/>
            <p:nvPr/>
          </p:nvSpPr>
          <p:spPr>
            <a:xfrm>
              <a:off x="4161172" y="836177"/>
              <a:ext cx="2390234" cy="418623"/>
            </a:xfrm>
            <a:custGeom>
              <a:avLst/>
              <a:gdLst>
                <a:gd name="connsiteX0" fmla="*/ 0 w 2367711"/>
                <a:gd name="connsiteY0" fmla="*/ 0 h 418623"/>
                <a:gd name="connsiteX1" fmla="*/ 2158400 w 2367711"/>
                <a:gd name="connsiteY1" fmla="*/ 0 h 418623"/>
                <a:gd name="connsiteX2" fmla="*/ 2367711 w 2367711"/>
                <a:gd name="connsiteY2" fmla="*/ 209312 h 418623"/>
                <a:gd name="connsiteX3" fmla="*/ 2158400 w 2367711"/>
                <a:gd name="connsiteY3" fmla="*/ 418623 h 418623"/>
                <a:gd name="connsiteX4" fmla="*/ 0 w 2367711"/>
                <a:gd name="connsiteY4" fmla="*/ 418623 h 418623"/>
                <a:gd name="connsiteX5" fmla="*/ 209312 w 2367711"/>
                <a:gd name="connsiteY5" fmla="*/ 209312 h 418623"/>
                <a:gd name="connsiteX6" fmla="*/ 0 w 2367711"/>
                <a:gd name="connsiteY6" fmla="*/ 0 h 41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7711" h="418623">
                  <a:moveTo>
                    <a:pt x="0" y="0"/>
                  </a:moveTo>
                  <a:lnTo>
                    <a:pt x="2158400" y="0"/>
                  </a:lnTo>
                  <a:lnTo>
                    <a:pt x="2367711" y="209312"/>
                  </a:lnTo>
                  <a:lnTo>
                    <a:pt x="2158400" y="418623"/>
                  </a:lnTo>
                  <a:lnTo>
                    <a:pt x="0" y="418623"/>
                  </a:lnTo>
                  <a:lnTo>
                    <a:pt x="209312" y="2093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48AD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322" tIns="25337" rIns="234648" bIns="25337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dirty="0">
                  <a:latin typeface="Abadi" panose="020B0604020104020204" pitchFamily="34" charset="0"/>
                </a:rPr>
                <a:t>Stage 2</a:t>
              </a: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69E2CCF3-0AEC-4FFD-913D-9CAF14146E6B}"/>
                </a:ext>
              </a:extLst>
            </p:cNvPr>
            <p:cNvSpPr/>
            <p:nvPr/>
          </p:nvSpPr>
          <p:spPr>
            <a:xfrm>
              <a:off x="6331189" y="836177"/>
              <a:ext cx="2605454" cy="418623"/>
            </a:xfrm>
            <a:custGeom>
              <a:avLst/>
              <a:gdLst>
                <a:gd name="connsiteX0" fmla="*/ 0 w 2367711"/>
                <a:gd name="connsiteY0" fmla="*/ 0 h 418623"/>
                <a:gd name="connsiteX1" fmla="*/ 2158400 w 2367711"/>
                <a:gd name="connsiteY1" fmla="*/ 0 h 418623"/>
                <a:gd name="connsiteX2" fmla="*/ 2367711 w 2367711"/>
                <a:gd name="connsiteY2" fmla="*/ 209312 h 418623"/>
                <a:gd name="connsiteX3" fmla="*/ 2158400 w 2367711"/>
                <a:gd name="connsiteY3" fmla="*/ 418623 h 418623"/>
                <a:gd name="connsiteX4" fmla="*/ 0 w 2367711"/>
                <a:gd name="connsiteY4" fmla="*/ 418623 h 418623"/>
                <a:gd name="connsiteX5" fmla="*/ 209312 w 2367711"/>
                <a:gd name="connsiteY5" fmla="*/ 209312 h 418623"/>
                <a:gd name="connsiteX6" fmla="*/ 0 w 2367711"/>
                <a:gd name="connsiteY6" fmla="*/ 0 h 41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7711" h="418623">
                  <a:moveTo>
                    <a:pt x="0" y="0"/>
                  </a:moveTo>
                  <a:lnTo>
                    <a:pt x="2158400" y="0"/>
                  </a:lnTo>
                  <a:lnTo>
                    <a:pt x="2367711" y="209312"/>
                  </a:lnTo>
                  <a:lnTo>
                    <a:pt x="2158400" y="418623"/>
                  </a:lnTo>
                  <a:lnTo>
                    <a:pt x="0" y="418623"/>
                  </a:lnTo>
                  <a:lnTo>
                    <a:pt x="209312" y="2093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75B6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322" tIns="25337" rIns="234648" bIns="25337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dirty="0">
                  <a:latin typeface="Abadi" panose="020B0604020104020204" pitchFamily="34" charset="0"/>
                </a:rPr>
                <a:t>Stage 3</a:t>
              </a:r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7F5EAE58-F93B-4F57-B1D2-22DB0C991C01}"/>
                </a:ext>
              </a:extLst>
            </p:cNvPr>
            <p:cNvSpPr/>
            <p:nvPr/>
          </p:nvSpPr>
          <p:spPr>
            <a:xfrm>
              <a:off x="8685301" y="836177"/>
              <a:ext cx="2975977" cy="418623"/>
            </a:xfrm>
            <a:custGeom>
              <a:avLst/>
              <a:gdLst>
                <a:gd name="connsiteX0" fmla="*/ 0 w 2367711"/>
                <a:gd name="connsiteY0" fmla="*/ 0 h 418623"/>
                <a:gd name="connsiteX1" fmla="*/ 2158400 w 2367711"/>
                <a:gd name="connsiteY1" fmla="*/ 0 h 418623"/>
                <a:gd name="connsiteX2" fmla="*/ 2367711 w 2367711"/>
                <a:gd name="connsiteY2" fmla="*/ 209312 h 418623"/>
                <a:gd name="connsiteX3" fmla="*/ 2158400 w 2367711"/>
                <a:gd name="connsiteY3" fmla="*/ 418623 h 418623"/>
                <a:gd name="connsiteX4" fmla="*/ 0 w 2367711"/>
                <a:gd name="connsiteY4" fmla="*/ 418623 h 418623"/>
                <a:gd name="connsiteX5" fmla="*/ 209312 w 2367711"/>
                <a:gd name="connsiteY5" fmla="*/ 209312 h 418623"/>
                <a:gd name="connsiteX6" fmla="*/ 0 w 2367711"/>
                <a:gd name="connsiteY6" fmla="*/ 0 h 41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7711" h="418623">
                  <a:moveTo>
                    <a:pt x="0" y="0"/>
                  </a:moveTo>
                  <a:lnTo>
                    <a:pt x="2158400" y="0"/>
                  </a:lnTo>
                  <a:lnTo>
                    <a:pt x="2367711" y="209312"/>
                  </a:lnTo>
                  <a:lnTo>
                    <a:pt x="2158400" y="418623"/>
                  </a:lnTo>
                  <a:lnTo>
                    <a:pt x="0" y="418623"/>
                  </a:lnTo>
                  <a:lnTo>
                    <a:pt x="209312" y="2093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3BBFD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322" tIns="25337" rIns="234648" bIns="25337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dirty="0">
                  <a:latin typeface="Abadi" panose="020B0604020104020204" pitchFamily="34" charset="0"/>
                </a:rPr>
                <a:t>Stage 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F74AEEB-548E-44DF-BCBC-25BF488FE199}"/>
                </a:ext>
              </a:extLst>
            </p:cNvPr>
            <p:cNvSpPr txBox="1"/>
            <p:nvPr/>
          </p:nvSpPr>
          <p:spPr>
            <a:xfrm>
              <a:off x="2076225" y="1811587"/>
              <a:ext cx="218584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latin typeface="Abadi" panose="020B0604020104020204" pitchFamily="34" charset="0"/>
                </a:rPr>
                <a:t>Harold is dehydrated and needs nurse assistance</a:t>
              </a:r>
            </a:p>
          </p:txBody>
        </p:sp>
        <p:sp>
          <p:nvSpPr>
            <p:cNvPr id="14" name="Donut 20">
              <a:extLst>
                <a:ext uri="{FF2B5EF4-FFF2-40B4-BE49-F238E27FC236}">
                  <a16:creationId xmlns:a16="http://schemas.microsoft.com/office/drawing/2014/main" id="{6CBA2819-E048-42DB-97F5-871EA77F8F68}"/>
                </a:ext>
              </a:extLst>
            </p:cNvPr>
            <p:cNvSpPr/>
            <p:nvPr/>
          </p:nvSpPr>
          <p:spPr>
            <a:xfrm>
              <a:off x="981583" y="2262929"/>
              <a:ext cx="1334814" cy="1277010"/>
            </a:xfrm>
            <a:prstGeom prst="donut">
              <a:avLst>
                <a:gd name="adj" fmla="val 0"/>
              </a:avLst>
            </a:prstGeom>
            <a:solidFill>
              <a:schemeClr val="tx1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1B604BC-5A45-413B-8EC8-A7AA258C3F7A}"/>
                </a:ext>
              </a:extLst>
            </p:cNvPr>
            <p:cNvSpPr txBox="1"/>
            <p:nvPr/>
          </p:nvSpPr>
          <p:spPr>
            <a:xfrm>
              <a:off x="1196045" y="3713527"/>
              <a:ext cx="932773" cy="3685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Harold</a:t>
              </a:r>
              <a:endParaRPr lang="en-US" dirty="0">
                <a:latin typeface="Abadi" panose="020B0604020104020204" pitchFamily="34" charset="0"/>
              </a:endParaRPr>
            </a:p>
          </p:txBody>
        </p:sp>
        <p:cxnSp>
          <p:nvCxnSpPr>
            <p:cNvPr id="16" name="Curved Connector 65">
              <a:extLst>
                <a:ext uri="{FF2B5EF4-FFF2-40B4-BE49-F238E27FC236}">
                  <a16:creationId xmlns:a16="http://schemas.microsoft.com/office/drawing/2014/main" id="{31643AE3-7961-4BE4-9E43-C9B6C9356B0C}"/>
                </a:ext>
              </a:extLst>
            </p:cNvPr>
            <p:cNvCxnSpPr>
              <a:cxnSpLocks/>
              <a:stCxn id="68" idx="3"/>
            </p:cNvCxnSpPr>
            <p:nvPr/>
          </p:nvCxnSpPr>
          <p:spPr>
            <a:xfrm flipV="1">
              <a:off x="10497232" y="2365275"/>
              <a:ext cx="1371914" cy="555368"/>
            </a:xfrm>
            <a:prstGeom prst="curvedConnector3">
              <a:avLst>
                <a:gd name="adj1" fmla="val 62960"/>
              </a:avLst>
            </a:prstGeom>
            <a:ln w="1047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95CF9E7-A1F2-4009-9A31-E064E5CA50C9}"/>
                </a:ext>
              </a:extLst>
            </p:cNvPr>
            <p:cNvSpPr/>
            <p:nvPr/>
          </p:nvSpPr>
          <p:spPr>
            <a:xfrm>
              <a:off x="2294465" y="3719260"/>
              <a:ext cx="1878150" cy="1714652"/>
            </a:xfrm>
            <a:prstGeom prst="rect">
              <a:avLst/>
            </a:prstGeom>
            <a:solidFill>
              <a:srgbClr val="29366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8A0D931-3416-4E3E-BD5C-1F062A639EFA}"/>
                </a:ext>
              </a:extLst>
            </p:cNvPr>
            <p:cNvSpPr txBox="1"/>
            <p:nvPr/>
          </p:nvSpPr>
          <p:spPr>
            <a:xfrm>
              <a:off x="2301855" y="4163380"/>
              <a:ext cx="178687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400" b="1" dirty="0">
                  <a:latin typeface="Abadi Extra Light" panose="020B0204020104020204" pitchFamily="34" charset="0"/>
                </a:rPr>
                <a:t>Patient encounters relatively common problem.</a:t>
              </a:r>
            </a:p>
          </p:txBody>
        </p:sp>
        <p:sp>
          <p:nvSpPr>
            <p:cNvPr id="22" name="Arrow: Pentagon 21">
              <a:extLst>
                <a:ext uri="{FF2B5EF4-FFF2-40B4-BE49-F238E27FC236}">
                  <a16:creationId xmlns:a16="http://schemas.microsoft.com/office/drawing/2014/main" id="{5A0EB8D5-500B-4716-ACB9-FC99814ADBDF}"/>
                </a:ext>
              </a:extLst>
            </p:cNvPr>
            <p:cNvSpPr/>
            <p:nvPr/>
          </p:nvSpPr>
          <p:spPr>
            <a:xfrm rot="5400000">
              <a:off x="3033485" y="2818439"/>
              <a:ext cx="400108" cy="1878151"/>
            </a:xfrm>
            <a:prstGeom prst="homePlate">
              <a:avLst/>
            </a:prstGeom>
            <a:solidFill>
              <a:srgbClr val="2936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6995B60-0606-42D5-ACF8-53E2E5DEDB94}"/>
                </a:ext>
              </a:extLst>
            </p:cNvPr>
            <p:cNvSpPr/>
            <p:nvPr/>
          </p:nvSpPr>
          <p:spPr>
            <a:xfrm>
              <a:off x="4170796" y="3719260"/>
              <a:ext cx="2172374" cy="1714652"/>
            </a:xfrm>
            <a:prstGeom prst="rect">
              <a:avLst/>
            </a:prstGeom>
            <a:solidFill>
              <a:srgbClr val="2948A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4" name="Arrow: Pentagon 23">
              <a:extLst>
                <a:ext uri="{FF2B5EF4-FFF2-40B4-BE49-F238E27FC236}">
                  <a16:creationId xmlns:a16="http://schemas.microsoft.com/office/drawing/2014/main" id="{6673D213-7C86-4F4C-BAAD-996512F3F908}"/>
                </a:ext>
              </a:extLst>
            </p:cNvPr>
            <p:cNvSpPr/>
            <p:nvPr/>
          </p:nvSpPr>
          <p:spPr>
            <a:xfrm rot="5400000">
              <a:off x="5056929" y="2673145"/>
              <a:ext cx="400110" cy="2168741"/>
            </a:xfrm>
            <a:prstGeom prst="homePlate">
              <a:avLst/>
            </a:prstGeom>
            <a:solidFill>
              <a:srgbClr val="2948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54AA2B-17CF-4D42-94DF-BF5D9458163C}"/>
                </a:ext>
              </a:extLst>
            </p:cNvPr>
            <p:cNvSpPr txBox="1"/>
            <p:nvPr/>
          </p:nvSpPr>
          <p:spPr>
            <a:xfrm>
              <a:off x="4170796" y="4163381"/>
              <a:ext cx="212960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400" b="1" dirty="0">
                  <a:latin typeface="Abadi Extra Light" panose="020B0204020104020204" pitchFamily="34" charset="0"/>
                </a:rPr>
                <a:t>Patient communicates non-verbally to nursing staff about their specific issue.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43C6969-A9D0-4FB3-BD2F-85CAA223164B}"/>
                </a:ext>
              </a:extLst>
            </p:cNvPr>
            <p:cNvSpPr/>
            <p:nvPr/>
          </p:nvSpPr>
          <p:spPr>
            <a:xfrm>
              <a:off x="6340420" y="3719259"/>
              <a:ext cx="2358579" cy="1714652"/>
            </a:xfrm>
            <a:prstGeom prst="rect">
              <a:avLst/>
            </a:prstGeom>
            <a:solidFill>
              <a:srgbClr val="2E75B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0" name="Arrow: Pentagon 29">
              <a:extLst>
                <a:ext uri="{FF2B5EF4-FFF2-40B4-BE49-F238E27FC236}">
                  <a16:creationId xmlns:a16="http://schemas.microsoft.com/office/drawing/2014/main" id="{031FD0F8-5006-4511-A116-C3B307DCC476}"/>
                </a:ext>
              </a:extLst>
            </p:cNvPr>
            <p:cNvSpPr/>
            <p:nvPr/>
          </p:nvSpPr>
          <p:spPr>
            <a:xfrm rot="5400000">
              <a:off x="7325645" y="2572234"/>
              <a:ext cx="400110" cy="2370563"/>
            </a:xfrm>
            <a:prstGeom prst="homePlate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91CD899-A956-4A32-B638-3BC665F7AA50}"/>
                </a:ext>
              </a:extLst>
            </p:cNvPr>
            <p:cNvSpPr txBox="1"/>
            <p:nvPr/>
          </p:nvSpPr>
          <p:spPr>
            <a:xfrm>
              <a:off x="6424121" y="4163380"/>
              <a:ext cx="21296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400" b="1" dirty="0">
                  <a:latin typeface="Abadi Extra Light" panose="020B0204020104020204" pitchFamily="34" charset="0"/>
                </a:rPr>
                <a:t>Reduce communication and avoid language barriers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279E473-DD5B-4769-8294-3540E09BA41B}"/>
                </a:ext>
              </a:extLst>
            </p:cNvPr>
            <p:cNvSpPr txBox="1"/>
            <p:nvPr/>
          </p:nvSpPr>
          <p:spPr>
            <a:xfrm>
              <a:off x="6316996" y="1811587"/>
              <a:ext cx="246647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latin typeface="Abadi" panose="020B0604020104020204" pitchFamily="34" charset="0"/>
                </a:rPr>
                <a:t>Request is sent to console and nurses are notified of priority</a:t>
              </a:r>
            </a:p>
          </p:txBody>
        </p:sp>
        <p:sp>
          <p:nvSpPr>
            <p:cNvPr id="39" name="Arrow: Pentagon 38">
              <a:extLst>
                <a:ext uri="{FF2B5EF4-FFF2-40B4-BE49-F238E27FC236}">
                  <a16:creationId xmlns:a16="http://schemas.microsoft.com/office/drawing/2014/main" id="{B414162E-ECBC-487F-B242-4471123772B5}"/>
                </a:ext>
              </a:extLst>
            </p:cNvPr>
            <p:cNvSpPr/>
            <p:nvPr/>
          </p:nvSpPr>
          <p:spPr>
            <a:xfrm rot="5400000">
              <a:off x="9982634" y="2278936"/>
              <a:ext cx="400110" cy="2957157"/>
            </a:xfrm>
            <a:prstGeom prst="homePlate">
              <a:avLst/>
            </a:prstGeom>
            <a:solidFill>
              <a:srgbClr val="63BB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47E0E3B-639B-454E-A5B8-6378446CE3CD}"/>
                </a:ext>
              </a:extLst>
            </p:cNvPr>
            <p:cNvSpPr/>
            <p:nvPr/>
          </p:nvSpPr>
          <p:spPr>
            <a:xfrm>
              <a:off x="8700808" y="3719259"/>
              <a:ext cx="2957153" cy="1714652"/>
            </a:xfrm>
            <a:prstGeom prst="rect">
              <a:avLst/>
            </a:prstGeom>
            <a:solidFill>
              <a:srgbClr val="63BBF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9B90CBE-1D5E-4971-BCE0-6C6F94C59CC0}"/>
                </a:ext>
              </a:extLst>
            </p:cNvPr>
            <p:cNvSpPr txBox="1"/>
            <p:nvPr/>
          </p:nvSpPr>
          <p:spPr>
            <a:xfrm>
              <a:off x="9054252" y="4162253"/>
              <a:ext cx="229567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400" b="1" dirty="0">
                  <a:latin typeface="Abadi Extra Light" panose="020B0204020104020204" pitchFamily="34" charset="0"/>
                </a:rPr>
                <a:t>Provide reassurance to patient and notify staff of problems to assist prioritisation.</a:t>
              </a:r>
            </a:p>
            <a:p>
              <a:pPr algn="ctr"/>
              <a:endParaRPr lang="en-AU" sz="1400" b="1" dirty="0">
                <a:latin typeface="Abadi Extra Light" panose="020B0204020104020204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BA3A7C3-F025-4022-953C-E835C021CF96}"/>
                </a:ext>
              </a:extLst>
            </p:cNvPr>
            <p:cNvSpPr txBox="1"/>
            <p:nvPr/>
          </p:nvSpPr>
          <p:spPr>
            <a:xfrm>
              <a:off x="8675971" y="1775741"/>
              <a:ext cx="2904561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latin typeface="Abadi" panose="020B0604020104020204" pitchFamily="34" charset="0"/>
                </a:rPr>
                <a:t>Nurses acknowledge and reply </a:t>
              </a:r>
            </a:p>
          </p:txBody>
        </p:sp>
        <p:sp>
          <p:nvSpPr>
            <p:cNvPr id="43" name="Flowchart: Connector 42">
              <a:extLst>
                <a:ext uri="{FF2B5EF4-FFF2-40B4-BE49-F238E27FC236}">
                  <a16:creationId xmlns:a16="http://schemas.microsoft.com/office/drawing/2014/main" id="{B210633C-AA1A-4939-89BE-3DDFB7181557}"/>
                </a:ext>
              </a:extLst>
            </p:cNvPr>
            <p:cNvSpPr/>
            <p:nvPr/>
          </p:nvSpPr>
          <p:spPr>
            <a:xfrm>
              <a:off x="9638749" y="2389101"/>
              <a:ext cx="775566" cy="1137463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A3AA507-A4B6-4A85-B6D5-35EE6CB17E98}"/>
                </a:ext>
              </a:extLst>
            </p:cNvPr>
            <p:cNvSpPr txBox="1"/>
            <p:nvPr/>
          </p:nvSpPr>
          <p:spPr>
            <a:xfrm>
              <a:off x="3047822" y="3529680"/>
              <a:ext cx="6712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000" b="1" dirty="0">
                  <a:solidFill>
                    <a:schemeClr val="bg1"/>
                  </a:solidFill>
                  <a:latin typeface="Abadi" panose="020B0604020104020204" pitchFamily="34" charset="0"/>
                </a:rPr>
                <a:t>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C0A1CF8-CD73-48CA-B876-43479C1F6837}"/>
                </a:ext>
              </a:extLst>
            </p:cNvPr>
            <p:cNvSpPr txBox="1"/>
            <p:nvPr/>
          </p:nvSpPr>
          <p:spPr>
            <a:xfrm>
              <a:off x="5085960" y="3529680"/>
              <a:ext cx="6712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000" b="1" dirty="0">
                  <a:solidFill>
                    <a:schemeClr val="bg1"/>
                  </a:solidFill>
                  <a:latin typeface="Abadi" panose="020B0604020104020204" pitchFamily="34" charset="0"/>
                </a:rPr>
                <a:t>2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041A2EE-4717-4238-94C9-D9914BAB80FA}"/>
                </a:ext>
              </a:extLst>
            </p:cNvPr>
            <p:cNvSpPr txBox="1"/>
            <p:nvPr/>
          </p:nvSpPr>
          <p:spPr>
            <a:xfrm>
              <a:off x="7354233" y="3535763"/>
              <a:ext cx="6712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000" b="1" dirty="0">
                  <a:solidFill>
                    <a:schemeClr val="bg1"/>
                  </a:solidFill>
                  <a:latin typeface="Abadi" panose="020B0604020104020204" pitchFamily="34" charset="0"/>
                </a:rPr>
                <a:t>3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5615E44-8EDD-47A1-9A05-934F455DEAD1}"/>
                </a:ext>
              </a:extLst>
            </p:cNvPr>
            <p:cNvSpPr txBox="1"/>
            <p:nvPr/>
          </p:nvSpPr>
          <p:spPr>
            <a:xfrm>
              <a:off x="9996388" y="3527937"/>
              <a:ext cx="6712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000" b="1" dirty="0">
                  <a:solidFill>
                    <a:schemeClr val="bg1"/>
                  </a:solidFill>
                  <a:latin typeface="Abadi" panose="020B0604020104020204" pitchFamily="34" charset="0"/>
                </a:rPr>
                <a:t>4</a:t>
              </a:r>
            </a:p>
          </p:txBody>
        </p:sp>
        <p:pic>
          <p:nvPicPr>
            <p:cNvPr id="57" name="Picture 56" descr="A person smiling for the camera&#10;&#10;Description automatically generated">
              <a:extLst>
                <a:ext uri="{FF2B5EF4-FFF2-40B4-BE49-F238E27FC236}">
                  <a16:creationId xmlns:a16="http://schemas.microsoft.com/office/drawing/2014/main" id="{DCE03182-CE2E-4332-8EE3-A670F8C89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1504" y="2281590"/>
              <a:ext cx="1254860" cy="1254860"/>
            </a:xfrm>
            <a:prstGeom prst="rect">
              <a:avLst/>
            </a:prstGeom>
          </p:spPr>
        </p:pic>
        <p:pic>
          <p:nvPicPr>
            <p:cNvPr id="58" name="Picture 57" descr="A person smiling for the camera&#10;&#10;Description automatically generated">
              <a:extLst>
                <a:ext uri="{FF2B5EF4-FFF2-40B4-BE49-F238E27FC236}">
                  <a16:creationId xmlns:a16="http://schemas.microsoft.com/office/drawing/2014/main" id="{5C0E86D0-78FD-4593-9C97-1B6C25D45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2177" y="2285079"/>
              <a:ext cx="1254860" cy="125486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CC0D45A-274C-46AD-AC81-4A81CBB6C245}"/>
                </a:ext>
              </a:extLst>
            </p:cNvPr>
            <p:cNvSpPr txBox="1"/>
            <p:nvPr/>
          </p:nvSpPr>
          <p:spPr>
            <a:xfrm>
              <a:off x="4135618" y="1810038"/>
              <a:ext cx="227888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latin typeface="Abadi" panose="020B0604020104020204" pitchFamily="34" charset="0"/>
                </a:rPr>
                <a:t>Harold can’t speak English, </a:t>
              </a:r>
              <a:r>
                <a:rPr lang="en-AU" sz="1300" dirty="0">
                  <a:latin typeface="Abadi" panose="020B0604020104020204" pitchFamily="34" charset="0"/>
                </a:rPr>
                <a:t>and</a:t>
              </a:r>
              <a:r>
                <a:rPr lang="zh-CN" altLang="en-US" sz="1300" dirty="0">
                  <a:latin typeface="Abadi" panose="020B0604020104020204" pitchFamily="34" charset="0"/>
                </a:rPr>
                <a:t> </a:t>
              </a:r>
              <a:r>
                <a:rPr lang="en-US" sz="1300" dirty="0">
                  <a:latin typeface="Abadi" panose="020B0604020104020204" pitchFamily="34" charset="0"/>
                </a:rPr>
                <a:t>presses the ‘help’ button </a:t>
              </a:r>
            </a:p>
          </p:txBody>
        </p:sp>
        <p:pic>
          <p:nvPicPr>
            <p:cNvPr id="62" name="Graphic 61" descr="Heart with pulse">
              <a:extLst>
                <a:ext uri="{FF2B5EF4-FFF2-40B4-BE49-F238E27FC236}">
                  <a16:creationId xmlns:a16="http://schemas.microsoft.com/office/drawing/2014/main" id="{B71A53AA-DCE8-4B32-9476-4F6585E6F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763512" y="2445765"/>
              <a:ext cx="914400" cy="914400"/>
            </a:xfrm>
            <a:prstGeom prst="rect">
              <a:avLst/>
            </a:prstGeom>
          </p:spPr>
        </p:pic>
        <p:pic>
          <p:nvPicPr>
            <p:cNvPr id="64" name="Graphic 63" descr="Tablet">
              <a:extLst>
                <a:ext uri="{FF2B5EF4-FFF2-40B4-BE49-F238E27FC236}">
                  <a16:creationId xmlns:a16="http://schemas.microsoft.com/office/drawing/2014/main" id="{47BD42A9-BBBD-47C5-AF13-60776CD56D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918212" y="2451820"/>
              <a:ext cx="914400" cy="914400"/>
            </a:xfrm>
            <a:prstGeom prst="rect">
              <a:avLst/>
            </a:prstGeom>
          </p:spPr>
        </p:pic>
        <p:pic>
          <p:nvPicPr>
            <p:cNvPr id="66" name="Graphic 65" descr="Cloud Computing">
              <a:extLst>
                <a:ext uri="{FF2B5EF4-FFF2-40B4-BE49-F238E27FC236}">
                  <a16:creationId xmlns:a16="http://schemas.microsoft.com/office/drawing/2014/main" id="{7EFD7152-C9F4-46D5-A15E-DB658A931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027905" y="2454582"/>
              <a:ext cx="914400" cy="914400"/>
            </a:xfrm>
            <a:prstGeom prst="rect">
              <a:avLst/>
            </a:prstGeom>
          </p:spPr>
        </p:pic>
        <p:pic>
          <p:nvPicPr>
            <p:cNvPr id="68" name="Graphic 67" descr="Doctor">
              <a:extLst>
                <a:ext uri="{FF2B5EF4-FFF2-40B4-BE49-F238E27FC236}">
                  <a16:creationId xmlns:a16="http://schemas.microsoft.com/office/drawing/2014/main" id="{AC6E6505-BAB1-4D79-8014-C9F17895D8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582832" y="2463443"/>
              <a:ext cx="914400" cy="914400"/>
            </a:xfrm>
            <a:prstGeom prst="rect">
              <a:avLst/>
            </a:prstGeom>
          </p:spPr>
        </p:pic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C4B8934-C928-43A0-A358-C7B40DFB6BE8}"/>
                </a:ext>
              </a:extLst>
            </p:cNvPr>
            <p:cNvCxnSpPr>
              <a:cxnSpLocks/>
              <a:stCxn id="14" idx="6"/>
              <a:endCxn id="62" idx="1"/>
            </p:cNvCxnSpPr>
            <p:nvPr/>
          </p:nvCxnSpPr>
          <p:spPr>
            <a:xfrm>
              <a:off x="2316397" y="2901434"/>
              <a:ext cx="447115" cy="153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EBE3BD96-6A26-4408-8851-29A2C7361096}"/>
                </a:ext>
              </a:extLst>
            </p:cNvPr>
            <p:cNvCxnSpPr>
              <a:cxnSpLocks/>
              <a:stCxn id="62" idx="3"/>
              <a:endCxn id="64" idx="1"/>
            </p:cNvCxnSpPr>
            <p:nvPr/>
          </p:nvCxnSpPr>
          <p:spPr>
            <a:xfrm>
              <a:off x="3677912" y="2902965"/>
              <a:ext cx="1240300" cy="605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021DDDF-356D-42AA-93A8-89B48126F99E}"/>
                </a:ext>
              </a:extLst>
            </p:cNvPr>
            <p:cNvCxnSpPr>
              <a:cxnSpLocks/>
              <a:stCxn id="64" idx="3"/>
              <a:endCxn id="66" idx="1"/>
            </p:cNvCxnSpPr>
            <p:nvPr/>
          </p:nvCxnSpPr>
          <p:spPr>
            <a:xfrm>
              <a:off x="5832612" y="2909020"/>
              <a:ext cx="1195293" cy="276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2B7EFD1-0F39-40C7-8546-485830B44714}"/>
                </a:ext>
              </a:extLst>
            </p:cNvPr>
            <p:cNvCxnSpPr>
              <a:cxnSpLocks/>
              <a:stCxn id="66" idx="3"/>
              <a:endCxn id="68" idx="1"/>
            </p:cNvCxnSpPr>
            <p:nvPr/>
          </p:nvCxnSpPr>
          <p:spPr>
            <a:xfrm>
              <a:off x="7942305" y="2911782"/>
              <a:ext cx="1640527" cy="886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73921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7F5454DB-0E06-4551-A014-144B273A11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1" b="668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3B217A-78F9-4FE7-BAFE-F6A422B56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924484"/>
            <a:ext cx="9144000" cy="10983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Talk</a:t>
            </a:r>
            <a:r>
              <a:rPr lang="en-US" sz="6000" baseline="30000" dirty="0">
                <a:solidFill>
                  <a:srgbClr val="FFFFFF"/>
                </a:solidFill>
              </a:rPr>
              <a:t>2</a:t>
            </a:r>
            <a:r>
              <a:rPr lang="en-US" sz="6000" dirty="0">
                <a:solidFill>
                  <a:srgbClr val="FFFFFF"/>
                </a:solidFill>
              </a:rPr>
              <a:t>Us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EDFDA-10FE-4AA4-9F08-24AAF600F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86841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409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1420D-F6E6-48E0-A713-E509042F6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So… why care?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17E350C-BAA1-454A-B5AE-C982C3DE2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040" y="2426818"/>
            <a:ext cx="4744970" cy="3997637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7731A8DE-1A36-4E1D-B40E-1A3E207CB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200" y="2426818"/>
            <a:ext cx="4777663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723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55E49C-584F-4965-86C3-7DAC97E68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Business Model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57AA18C-5BF7-4B92-A851-71D61C50CEA1}"/>
              </a:ext>
            </a:extLst>
          </p:cNvPr>
          <p:cNvGrpSpPr/>
          <p:nvPr/>
        </p:nvGrpSpPr>
        <p:grpSpPr>
          <a:xfrm>
            <a:off x="4822817" y="1355461"/>
            <a:ext cx="2544114" cy="1848051"/>
            <a:chOff x="1596086" y="1373246"/>
            <a:chExt cx="3791552" cy="5014762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A8A0375-5FCF-47DF-AB98-257AE79BF253}"/>
                </a:ext>
              </a:extLst>
            </p:cNvPr>
            <p:cNvSpPr/>
            <p:nvPr/>
          </p:nvSpPr>
          <p:spPr>
            <a:xfrm>
              <a:off x="1596086" y="1373246"/>
              <a:ext cx="3791552" cy="501476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FE9462F-52A5-4221-A452-EF8B3396BF73}"/>
                </a:ext>
              </a:extLst>
            </p:cNvPr>
            <p:cNvCxnSpPr>
              <a:cxnSpLocks/>
            </p:cNvCxnSpPr>
            <p:nvPr/>
          </p:nvCxnSpPr>
          <p:spPr>
            <a:xfrm>
              <a:off x="1828259" y="2603137"/>
              <a:ext cx="3327206" cy="0"/>
            </a:xfrm>
            <a:prstGeom prst="line">
              <a:avLst/>
            </a:prstGeom>
            <a:grpFill/>
            <a:ln w="190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BDBAF3B-09C5-43AC-98F9-A1CE3927FBC8}"/>
                </a:ext>
              </a:extLst>
            </p:cNvPr>
            <p:cNvSpPr txBox="1"/>
            <p:nvPr/>
          </p:nvSpPr>
          <p:spPr>
            <a:xfrm>
              <a:off x="1783809" y="1634533"/>
              <a:ext cx="3022332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Customers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C82A01D-3A8E-4A57-8553-7FCAC78A6E78}"/>
              </a:ext>
            </a:extLst>
          </p:cNvPr>
          <p:cNvGrpSpPr/>
          <p:nvPr/>
        </p:nvGrpSpPr>
        <p:grpSpPr>
          <a:xfrm>
            <a:off x="8509000" y="1355461"/>
            <a:ext cx="2544114" cy="1848051"/>
            <a:chOff x="1596086" y="1373246"/>
            <a:chExt cx="3791552" cy="5014762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8E0BD90-CB30-42FF-9A70-39DD09ACF8DD}"/>
                </a:ext>
              </a:extLst>
            </p:cNvPr>
            <p:cNvSpPr/>
            <p:nvPr/>
          </p:nvSpPr>
          <p:spPr>
            <a:xfrm>
              <a:off x="1596086" y="1373246"/>
              <a:ext cx="3791552" cy="501476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5A6D311-6D9B-4FB0-845E-87840D84489E}"/>
                </a:ext>
              </a:extLst>
            </p:cNvPr>
            <p:cNvCxnSpPr>
              <a:cxnSpLocks/>
            </p:cNvCxnSpPr>
            <p:nvPr/>
          </p:nvCxnSpPr>
          <p:spPr>
            <a:xfrm>
              <a:off x="1894504" y="2545241"/>
              <a:ext cx="3327206" cy="0"/>
            </a:xfrm>
            <a:prstGeom prst="line">
              <a:avLst/>
            </a:prstGeom>
            <a:grpFill/>
            <a:ln w="190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AEDB51E-1283-468C-A859-2C43E5EC2AC3}"/>
                </a:ext>
              </a:extLst>
            </p:cNvPr>
            <p:cNvSpPr txBox="1"/>
            <p:nvPr/>
          </p:nvSpPr>
          <p:spPr>
            <a:xfrm>
              <a:off x="1850053" y="1497228"/>
              <a:ext cx="3022332" cy="10021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Users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FF44A67-5F10-4522-8E6C-B9DD559E0D63}"/>
              </a:ext>
            </a:extLst>
          </p:cNvPr>
          <p:cNvGrpSpPr/>
          <p:nvPr/>
        </p:nvGrpSpPr>
        <p:grpSpPr>
          <a:xfrm>
            <a:off x="1147520" y="1355461"/>
            <a:ext cx="2544114" cy="2084511"/>
            <a:chOff x="1147520" y="1355461"/>
            <a:chExt cx="2544114" cy="208451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5B1F2F9-CE95-4E69-911A-094D3D23EB51}"/>
                </a:ext>
              </a:extLst>
            </p:cNvPr>
            <p:cNvGrpSpPr/>
            <p:nvPr/>
          </p:nvGrpSpPr>
          <p:grpSpPr>
            <a:xfrm>
              <a:off x="1147520" y="1355461"/>
              <a:ext cx="2544114" cy="1848051"/>
              <a:chOff x="1596086" y="1373246"/>
              <a:chExt cx="3791552" cy="5014762"/>
            </a:xfrm>
            <a:solidFill>
              <a:schemeClr val="accent1">
                <a:lumMod val="40000"/>
                <a:lumOff val="60000"/>
              </a:schemeClr>
            </a:solidFill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DA5A9EF-1270-4433-A78E-1D678647B1BC}"/>
                  </a:ext>
                </a:extLst>
              </p:cNvPr>
              <p:cNvSpPr/>
              <p:nvPr/>
            </p:nvSpPr>
            <p:spPr>
              <a:xfrm>
                <a:off x="1596086" y="1373246"/>
                <a:ext cx="3791552" cy="5014762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52727264-D47E-43B4-A746-52BBFAFE28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28259" y="2603894"/>
                <a:ext cx="3327206" cy="0"/>
              </a:xfrm>
              <a:prstGeom prst="line">
                <a:avLst/>
              </a:prstGeom>
              <a:grpFill/>
              <a:ln w="190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EDC471D-1FE8-4D6C-A84A-8764A7E70426}"/>
                  </a:ext>
                </a:extLst>
              </p:cNvPr>
              <p:cNvSpPr txBox="1"/>
              <p:nvPr/>
            </p:nvSpPr>
            <p:spPr>
              <a:xfrm>
                <a:off x="1783809" y="1551572"/>
                <a:ext cx="3022332" cy="10021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AU" dirty="0"/>
                  <a:t>Talk</a:t>
                </a:r>
                <a:r>
                  <a:rPr lang="en-AU" baseline="30000" dirty="0"/>
                  <a:t>2</a:t>
                </a:r>
                <a:r>
                  <a:rPr lang="en-AU" dirty="0"/>
                  <a:t>Us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A94FD29-052E-4090-9B44-DE52C51C6A97}"/>
                </a:ext>
              </a:extLst>
            </p:cNvPr>
            <p:cNvSpPr txBox="1"/>
            <p:nvPr/>
          </p:nvSpPr>
          <p:spPr>
            <a:xfrm>
              <a:off x="1294673" y="1962644"/>
              <a:ext cx="223254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Subscription software</a:t>
              </a:r>
            </a:p>
            <a:p>
              <a:r>
                <a:rPr lang="en-AU" dirty="0"/>
                <a:t>Installation</a:t>
              </a:r>
            </a:p>
            <a:p>
              <a:r>
                <a:rPr lang="en-AU" dirty="0"/>
                <a:t>Maintenance</a:t>
              </a:r>
            </a:p>
            <a:p>
              <a:endParaRPr lang="en-AU" dirty="0"/>
            </a:p>
            <a:p>
              <a:endParaRPr lang="en-AU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F5D00F-0228-4D9F-B297-ABBAD6DB6AC4}"/>
              </a:ext>
            </a:extLst>
          </p:cNvPr>
          <p:cNvGrpSpPr/>
          <p:nvPr/>
        </p:nvGrpSpPr>
        <p:grpSpPr>
          <a:xfrm>
            <a:off x="680510" y="3923802"/>
            <a:ext cx="3460865" cy="2484348"/>
            <a:chOff x="1596086" y="1373246"/>
            <a:chExt cx="3791552" cy="5014762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3BA86DA-DE49-4E09-B22A-73681D0F9D83}"/>
                </a:ext>
              </a:extLst>
            </p:cNvPr>
            <p:cNvSpPr/>
            <p:nvPr/>
          </p:nvSpPr>
          <p:spPr>
            <a:xfrm>
              <a:off x="1596086" y="1373246"/>
              <a:ext cx="3791552" cy="501476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6837497-5C94-4157-A1BC-1BEC67C48CAC}"/>
                </a:ext>
              </a:extLst>
            </p:cNvPr>
            <p:cNvCxnSpPr>
              <a:cxnSpLocks/>
            </p:cNvCxnSpPr>
            <p:nvPr/>
          </p:nvCxnSpPr>
          <p:spPr>
            <a:xfrm>
              <a:off x="1828259" y="2603137"/>
              <a:ext cx="3327206" cy="0"/>
            </a:xfrm>
            <a:prstGeom prst="line">
              <a:avLst/>
            </a:prstGeom>
            <a:grpFill/>
            <a:ln w="190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39AEDA6-4414-4073-A451-5D8764612F3F}"/>
                </a:ext>
              </a:extLst>
            </p:cNvPr>
            <p:cNvSpPr txBox="1"/>
            <p:nvPr/>
          </p:nvSpPr>
          <p:spPr>
            <a:xfrm>
              <a:off x="1783809" y="1659595"/>
              <a:ext cx="3022332" cy="80061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Cost Structure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4AD9920-B252-4730-AB3E-79DE6E4B389D}"/>
              </a:ext>
            </a:extLst>
          </p:cNvPr>
          <p:cNvGrpSpPr/>
          <p:nvPr/>
        </p:nvGrpSpPr>
        <p:grpSpPr>
          <a:xfrm>
            <a:off x="4364442" y="3923801"/>
            <a:ext cx="3460865" cy="2484347"/>
            <a:chOff x="1596086" y="1373246"/>
            <a:chExt cx="3791552" cy="5014762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E0C2ACC-EF66-4F34-B2B5-10974BE211C4}"/>
                </a:ext>
              </a:extLst>
            </p:cNvPr>
            <p:cNvSpPr/>
            <p:nvPr/>
          </p:nvSpPr>
          <p:spPr>
            <a:xfrm>
              <a:off x="1596086" y="1373246"/>
              <a:ext cx="3791552" cy="501476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B3710FD-1D23-48B6-8830-D9B972F4373D}"/>
                </a:ext>
              </a:extLst>
            </p:cNvPr>
            <p:cNvCxnSpPr>
              <a:cxnSpLocks/>
            </p:cNvCxnSpPr>
            <p:nvPr/>
          </p:nvCxnSpPr>
          <p:spPr>
            <a:xfrm>
              <a:off x="1828259" y="2603137"/>
              <a:ext cx="3327206" cy="0"/>
            </a:xfrm>
            <a:prstGeom prst="line">
              <a:avLst/>
            </a:prstGeom>
            <a:grpFill/>
            <a:ln w="190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941B6B7-A863-46BE-ABA0-3FABE681D238}"/>
                </a:ext>
              </a:extLst>
            </p:cNvPr>
            <p:cNvSpPr txBox="1"/>
            <p:nvPr/>
          </p:nvSpPr>
          <p:spPr>
            <a:xfrm>
              <a:off x="1783809" y="1659595"/>
              <a:ext cx="3022332" cy="80061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Revenue Streams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82C278E-1FF4-4204-A27D-CCF32F2C9F70}"/>
              </a:ext>
            </a:extLst>
          </p:cNvPr>
          <p:cNvGrpSpPr/>
          <p:nvPr/>
        </p:nvGrpSpPr>
        <p:grpSpPr>
          <a:xfrm>
            <a:off x="8048374" y="3923802"/>
            <a:ext cx="3460865" cy="2484346"/>
            <a:chOff x="1596086" y="1373246"/>
            <a:chExt cx="3791552" cy="5014762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16EC061-079F-42C5-A8C3-FE692CD126CC}"/>
                </a:ext>
              </a:extLst>
            </p:cNvPr>
            <p:cNvSpPr/>
            <p:nvPr/>
          </p:nvSpPr>
          <p:spPr>
            <a:xfrm>
              <a:off x="1596086" y="1373246"/>
              <a:ext cx="3791552" cy="501476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72EEDF-E541-47A3-958A-2EAB0B21615A}"/>
                </a:ext>
              </a:extLst>
            </p:cNvPr>
            <p:cNvCxnSpPr>
              <a:cxnSpLocks/>
            </p:cNvCxnSpPr>
            <p:nvPr/>
          </p:nvCxnSpPr>
          <p:spPr>
            <a:xfrm>
              <a:off x="1828259" y="2603137"/>
              <a:ext cx="3327206" cy="0"/>
            </a:xfrm>
            <a:prstGeom prst="line">
              <a:avLst/>
            </a:prstGeom>
            <a:grpFill/>
            <a:ln w="190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D526775-BEBB-46C5-B151-087B6C398B0B}"/>
                </a:ext>
              </a:extLst>
            </p:cNvPr>
            <p:cNvSpPr txBox="1"/>
            <p:nvPr/>
          </p:nvSpPr>
          <p:spPr>
            <a:xfrm>
              <a:off x="1783809" y="1659595"/>
              <a:ext cx="3022332" cy="74551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Key Metrics – Q1 (Business)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E00198AB-F68A-46F1-8AA9-D316683C6251}"/>
              </a:ext>
            </a:extLst>
          </p:cNvPr>
          <p:cNvSpPr txBox="1"/>
          <p:nvPr/>
        </p:nvSpPr>
        <p:spPr>
          <a:xfrm>
            <a:off x="901068" y="4592268"/>
            <a:ext cx="30370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Website: $1000 creation + $100 hosting</a:t>
            </a:r>
          </a:p>
          <a:p>
            <a:r>
              <a:rPr lang="en-AU" sz="1600" dirty="0"/>
              <a:t>Marketing: $3000</a:t>
            </a:r>
          </a:p>
          <a:p>
            <a:r>
              <a:rPr lang="en-AU" sz="1600" dirty="0"/>
              <a:t>App development: $15,000</a:t>
            </a:r>
          </a:p>
          <a:p>
            <a:r>
              <a:rPr lang="en-AU" sz="1600" dirty="0"/>
              <a:t>Business Structure: $600</a:t>
            </a:r>
          </a:p>
          <a:p>
            <a:r>
              <a:rPr lang="en-AU" sz="1600" dirty="0"/>
              <a:t>Account: $1000</a:t>
            </a:r>
          </a:p>
          <a:p>
            <a:endParaRPr lang="en-AU" sz="16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F3373C7-C5CA-4090-9247-CA47937E48FE}"/>
              </a:ext>
            </a:extLst>
          </p:cNvPr>
          <p:cNvSpPr txBox="1"/>
          <p:nvPr/>
        </p:nvSpPr>
        <p:spPr>
          <a:xfrm>
            <a:off x="8279432" y="4667538"/>
            <a:ext cx="30370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Testing with 50% of residents at a nursing home.</a:t>
            </a:r>
          </a:p>
          <a:p>
            <a:r>
              <a:rPr lang="en-AU" dirty="0"/>
              <a:t>30-Day Free Trial</a:t>
            </a:r>
          </a:p>
          <a:p>
            <a:r>
              <a:rPr lang="en-AU" dirty="0"/>
              <a:t>5 Controlled Trials</a:t>
            </a:r>
          </a:p>
          <a:p>
            <a:r>
              <a:rPr lang="en-AU" dirty="0"/>
              <a:t>200 Marketing Emails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03DF56B-3E71-4D35-8E45-406E4DAE6DCA}"/>
              </a:ext>
            </a:extLst>
          </p:cNvPr>
          <p:cNvSpPr txBox="1"/>
          <p:nvPr/>
        </p:nvSpPr>
        <p:spPr>
          <a:xfrm>
            <a:off x="4978604" y="1930264"/>
            <a:ext cx="2232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Aged Care Providers</a:t>
            </a:r>
          </a:p>
          <a:p>
            <a:r>
              <a:rPr lang="en-AU" dirty="0"/>
              <a:t>Residence homes</a:t>
            </a:r>
          </a:p>
          <a:p>
            <a:r>
              <a:rPr lang="en-AU" dirty="0"/>
              <a:t>Nursing homes</a:t>
            </a:r>
          </a:p>
          <a:p>
            <a:r>
              <a:rPr lang="en-AU" dirty="0"/>
              <a:t>Hospitals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06C9F71-6309-4A73-B728-BD523F34C543}"/>
              </a:ext>
            </a:extLst>
          </p:cNvPr>
          <p:cNvSpPr txBox="1"/>
          <p:nvPr/>
        </p:nvSpPr>
        <p:spPr>
          <a:xfrm>
            <a:off x="4535792" y="4586203"/>
            <a:ext cx="30370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Government subsidies</a:t>
            </a:r>
          </a:p>
          <a:p>
            <a:r>
              <a:rPr lang="en-AU" dirty="0"/>
              <a:t>Residence homes</a:t>
            </a:r>
          </a:p>
          <a:p>
            <a:r>
              <a:rPr lang="en-AU" dirty="0"/>
              <a:t>Aged care providers</a:t>
            </a:r>
          </a:p>
          <a:p>
            <a:r>
              <a:rPr lang="en-AU" dirty="0"/>
              <a:t>Subscription revenue</a:t>
            </a:r>
          </a:p>
          <a:p>
            <a:r>
              <a:rPr lang="en-AU" dirty="0"/>
              <a:t>Hospitals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6D893A2-A58C-427F-A04D-1897E3831F1C}"/>
              </a:ext>
            </a:extLst>
          </p:cNvPr>
          <p:cNvSpPr txBox="1"/>
          <p:nvPr/>
        </p:nvSpPr>
        <p:spPr>
          <a:xfrm>
            <a:off x="8653901" y="1868043"/>
            <a:ext cx="2232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Elderly patients</a:t>
            </a:r>
          </a:p>
          <a:p>
            <a:r>
              <a:rPr lang="en-AU" dirty="0"/>
              <a:t>Speech impediment patients</a:t>
            </a:r>
          </a:p>
          <a:p>
            <a:r>
              <a:rPr lang="en-AU" dirty="0"/>
              <a:t>Chronic illnesses</a:t>
            </a:r>
          </a:p>
        </p:txBody>
      </p:sp>
    </p:spTree>
    <p:extLst>
      <p:ext uri="{BB962C8B-B14F-4D97-AF65-F5344CB8AC3E}">
        <p14:creationId xmlns:p14="http://schemas.microsoft.com/office/powerpoint/2010/main" val="1058491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erson sitting on a bench in a park&#10;&#10;Description automatically generated">
            <a:extLst>
              <a:ext uri="{FF2B5EF4-FFF2-40B4-BE49-F238E27FC236}">
                <a16:creationId xmlns:a16="http://schemas.microsoft.com/office/drawing/2014/main" id="{B128E08A-8E1F-4B29-9F5F-CD27F2217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3" b="5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D9DC10-7F9C-4D97-8C97-ED488C594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Q&amp;A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3412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270</Words>
  <Application>Microsoft Office PowerPoint</Application>
  <PresentationFormat>Widescreen</PresentationFormat>
  <Paragraphs>73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Abadi</vt:lpstr>
      <vt:lpstr>Abadi Extra Light</vt:lpstr>
      <vt:lpstr>Arial</vt:lpstr>
      <vt:lpstr>Calibri</vt:lpstr>
      <vt:lpstr>Calibri Light</vt:lpstr>
      <vt:lpstr>Office Theme</vt:lpstr>
      <vt:lpstr>Talk2Us</vt:lpstr>
      <vt:lpstr>How do we treat our elderly?</vt:lpstr>
      <vt:lpstr>What is Talk2Us?</vt:lpstr>
      <vt:lpstr>Talk2Us streamlines the Request Journey </vt:lpstr>
      <vt:lpstr>Talk2Us Demo</vt:lpstr>
      <vt:lpstr>So… why care?</vt:lpstr>
      <vt:lpstr>Business Model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Talk2Us</dc:title>
  <dc:creator>Victor Tsang</dc:creator>
  <cp:lastModifiedBy>Victor Tsang</cp:lastModifiedBy>
  <cp:revision>2</cp:revision>
  <dcterms:created xsi:type="dcterms:W3CDTF">2019-07-13T08:09:17Z</dcterms:created>
  <dcterms:modified xsi:type="dcterms:W3CDTF">2019-07-13T08:14:06Z</dcterms:modified>
</cp:coreProperties>
</file>